
<file path=[Content_Types].xml><?xml version="1.0" encoding="utf-8"?>
<Types xmlns="http://schemas.openxmlformats.org/package/2006/content-types">
  <Default Extension="jpeg" ContentType="image/jpeg"/>
  <Default Extension="jpg" ContentType="image/jpeg"/>
  <Default Extension="png" ContentType="image/png"/>
  <Default Extension="rels" ContentType="application/vnd.openxmlformats-package.relationships+xml"/>
  <Default Extension="tiff" ContentType="image/tiff"/>
  <Default Extension="wdp" ContentType="image/vnd.ms-photo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48" r:id="rId1"/>
  </p:sldMasterIdLst>
  <p:notesMasterIdLst>
    <p:notesMasterId r:id="rId7"/>
  </p:notesMasterIdLst>
  <p:sldIdLst>
    <p:sldId id="308" r:id="rId2"/>
    <p:sldId id="270" r:id="rId3"/>
    <p:sldId id="277" r:id="rId4"/>
    <p:sldId id="300" r:id="rId5"/>
    <p:sldId id="306" r:id="rId6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clrMru>
    <a:srgbClr val="800000"/>
    <a:srgbClr val="E55A5A"/>
    <a:srgbClr val="FF6666"/>
    <a:srgbClr val="FFAD8E"/>
    <a:srgbClr val="FF2F92"/>
    <a:srgbClr val="008BF0"/>
    <a:srgbClr val="AB4CF6"/>
    <a:srgbClr val="A91C18"/>
    <a:srgbClr val="008000"/>
    <a:srgbClr val="FF0000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2936" autoAdjust="0"/>
    <p:restoredTop sz="80014" autoAdjust="0"/>
  </p:normalViewPr>
  <p:slideViewPr>
    <p:cSldViewPr snapToGrid="0" snapToObjects="1">
      <p:cViewPr varScale="1">
        <p:scale>
          <a:sx n="95" d="100"/>
          <a:sy n="95" d="100"/>
        </p:scale>
        <p:origin x="976" y="192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notesMaster" Target="notesMasters/notesMaster1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tableStyles" Target="tableStyles.xml"/><Relationship Id="rId5" Type="http://schemas.openxmlformats.org/officeDocument/2006/relationships/slide" Target="slides/slide4.xml"/><Relationship Id="rId10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viewProps" Target="viewProps.xml"/></Relationships>
</file>

<file path=ppt/media/hdphoto1.wdp>
</file>

<file path=ppt/media/image1.png>
</file>

<file path=ppt/media/image10.tiff>
</file>

<file path=ppt/media/image11.tiff>
</file>

<file path=ppt/media/image12.tiff>
</file>

<file path=ppt/media/image13.jpg>
</file>

<file path=ppt/media/image2.jpg>
</file>

<file path=ppt/media/image3.png>
</file>

<file path=ppt/media/image4.png>
</file>

<file path=ppt/media/image5.png>
</file>

<file path=ppt/media/image6.png>
</file>

<file path=ppt/media/image7.jpeg>
</file>

<file path=ppt/media/image8.jp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25508218-B5D4-E74B-A931-DA8EC516F580}" type="datetimeFigureOut">
              <a:rPr lang="en-US" smtClean="0"/>
              <a:t>3/8/19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1143000" y="685800"/>
            <a:ext cx="4572000" cy="34290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7200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042D73AD-C3D6-A744-8E56-4BCF3478415F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60855382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OA is a concern for calcifying marine org. around the world, but in the PNW its negative effects re already being observed in oyster hatcheries, and estuaries, specifically oyster larvae are very vulnerable. 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The species that I study is the Olympia oyster, </a:t>
            </a:r>
          </a:p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1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37457914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6F11F-EC2A-4F4E-B6EA-B8510E97C5C8}" type="slidenum">
              <a:rPr lang="en-US" smtClean="0"/>
              <a:t>2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005823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1143000" y="685800"/>
            <a:ext cx="4572000" cy="3429000"/>
          </a:xfr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dirty="0"/>
              <a:t>Reaso</a:t>
            </a:r>
            <a:r>
              <a:rPr lang="en-US" baseline="0" dirty="0"/>
              <a:t>n why we’re interested in exploring adult exposure is that there is an exciting and optimistic theory that a parent’s exposure to stress can make the next generation more resilient to that stress. </a:t>
            </a:r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lvl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/>
              <a:t>Not just who your parents were, but what your parents and grandparents experienced.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/>
              <a:t>This may allow for oysters to respond more quickly to ocean acidification, rather than relying solely on classic adaptation through gene mutation and natural selection. 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r>
              <a:rPr lang="en-US" baseline="0" dirty="0"/>
              <a:t>(Paper: </a:t>
            </a:r>
            <a:r>
              <a:rPr lang="en-US" baseline="0" dirty="0" err="1"/>
              <a:t>putnam</a:t>
            </a:r>
            <a:r>
              <a:rPr lang="en-US" baseline="0" dirty="0"/>
              <a:t> 2016? Jeremias 2018? </a:t>
            </a:r>
            <a:r>
              <a:rPr lang="en-US" baseline="0" dirty="0" err="1"/>
              <a:t>Rondon</a:t>
            </a:r>
            <a:r>
              <a:rPr lang="en-US" baseline="0" dirty="0"/>
              <a:t> 2017?</a:t>
            </a:r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457200" lvl="1" indent="0">
              <a:buNone/>
            </a:pPr>
            <a:r>
              <a:rPr lang="en-US" sz="3200" dirty="0">
                <a:solidFill>
                  <a:schemeClr val="bg2">
                    <a:lumMod val="60000"/>
                    <a:lumOff val="40000"/>
                  </a:schemeClr>
                </a:solidFill>
                <a:latin typeface="Garamond"/>
                <a:ea typeface="Wingdings"/>
                <a:cs typeface="Wingdings"/>
                <a:sym typeface="Wingdings"/>
              </a:rPr>
              <a:t>How can larvae be more resilient to OA?</a:t>
            </a:r>
          </a:p>
          <a:p>
            <a:pPr lvl="1"/>
            <a:r>
              <a:rPr lang="en-US" dirty="0">
                <a:latin typeface="Garamond"/>
                <a:cs typeface="Garamond"/>
              </a:rPr>
              <a:t>Breed for resilience</a:t>
            </a: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baseline="0" dirty="0"/>
          </a:p>
          <a:p>
            <a:pPr marL="0" marR="0" indent="0" algn="l" defTabSz="4572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 typeface="Arial"/>
              <a:buNone/>
              <a:tabLst/>
              <a:defRPr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0"/>
          </p:nvPr>
        </p:nvSpPr>
        <p:spPr/>
        <p:txBody>
          <a:bodyPr/>
          <a:lstStyle/>
          <a:p>
            <a:fld id="{6F86F11F-EC2A-4F4E-B6EA-B8510E97C5C8}" type="slidenum">
              <a:rPr lang="en-US" smtClean="0"/>
              <a:t>3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74500476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Processing that are affected – (don’t say up or down)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Focus on the fact that these oysters are not experiencing diff. environment </a:t>
            </a:r>
          </a:p>
          <a:p>
            <a:pPr marL="171450" indent="-171450">
              <a:buFont typeface="Arial" panose="020B0604020202020204" pitchFamily="34" charset="0"/>
              <a:buChar char="•"/>
            </a:pPr>
            <a:r>
              <a:rPr lang="en-US" dirty="0"/>
              <a:t>Is it good or bad?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Either better prepared or compromised ?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Clear evidence that the larval physiology is altered …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r>
              <a:rPr lang="en-US" dirty="0"/>
              <a:t>Should we be handling </a:t>
            </a:r>
            <a:r>
              <a:rPr lang="en-US" dirty="0" err="1"/>
              <a:t>broodstock</a:t>
            </a:r>
            <a:r>
              <a:rPr lang="en-US" dirty="0"/>
              <a:t> differently? </a:t>
            </a:r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  <a:p>
            <a:pPr marL="628650" lvl="1" indent="-171450">
              <a:buFont typeface="Arial" panose="020B0604020202020204" pitchFamily="34" charset="0"/>
              <a:buChar char="•"/>
            </a:pPr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880596815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r>
              <a:rPr lang="en-US" dirty="0"/>
              <a:t>NOT NEGATIVE EFFECT SURVIVAL despite smaller size @ deployment </a:t>
            </a: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042D73AD-C3D6-A744-8E56-4BCF3478415F}" type="slidenum">
              <a:rPr lang="en-US" smtClean="0"/>
              <a:t>5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127799617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6"/>
            <a:ext cx="7772400" cy="1470025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02019936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94982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9"/>
            <a:ext cx="2057400" cy="5851525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9"/>
            <a:ext cx="6019800" cy="5851525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2794122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75933374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1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9895260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1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3430161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7" y="1535113"/>
            <a:ext cx="4041775" cy="639763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7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1794092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56067729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49128790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2" y="273049"/>
            <a:ext cx="3008313" cy="1162051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2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2" y="1435102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730116199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9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Drag picture to placeholder or click icon to add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506574558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9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1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BFECD78-3C8E-49F2-8FAB-59489D168ABB}" type="datetimeFigureOut">
              <a:rPr lang="en-US" smtClean="0"/>
              <a:t>3/8/19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1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1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0FB56013-B943-42BA-886F-6F9D4EB85E9D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57711237"/>
      </p:ext>
    </p:extLst>
  </p:cSld>
  <p:clrMap bg1="dk1" tx1="lt1" bg2="dk2" tx2="lt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9144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914400" rtl="0" eaLnBrk="1" latinLnBrk="0" hangingPunct="1">
        <a:spcBef>
          <a:spcPct val="20000"/>
        </a:spcBef>
        <a:buFont typeface="Arial" pitchFamily="34" charset="0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914400" rtl="0" eaLnBrk="1" latinLnBrk="0" hangingPunct="1">
        <a:spcBef>
          <a:spcPct val="20000"/>
        </a:spcBef>
        <a:buFont typeface="Arial" pitchFamily="34" charset="0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spcBef>
          <a:spcPct val="20000"/>
        </a:spcBef>
        <a:buFont typeface="Arial" pitchFamily="34" charset="0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spcBef>
          <a:spcPct val="20000"/>
        </a:spcBef>
        <a:buFont typeface="Arial" pitchFamily="34" charset="0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spcBef>
          <a:spcPct val="20000"/>
        </a:spcBef>
        <a:buFont typeface="Arial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8" Type="http://schemas.openxmlformats.org/officeDocument/2006/relationships/image" Target="../media/image6.png"/><Relationship Id="rId3" Type="http://schemas.openxmlformats.org/officeDocument/2006/relationships/image" Target="../media/image1.png"/><Relationship Id="rId7" Type="http://schemas.openxmlformats.org/officeDocument/2006/relationships/image" Target="../media/image5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6" Type="http://schemas.openxmlformats.org/officeDocument/2006/relationships/image" Target="../media/image4.png"/><Relationship Id="rId5" Type="http://schemas.openxmlformats.org/officeDocument/2006/relationships/image" Target="../media/image3.png"/><Relationship Id="rId4" Type="http://schemas.openxmlformats.org/officeDocument/2006/relationships/image" Target="../media/image2.jp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e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2.xml"/><Relationship Id="rId5" Type="http://schemas.microsoft.com/office/2007/relationships/hdphoto" Target="../media/hdphoto1.wdp"/><Relationship Id="rId4" Type="http://schemas.openxmlformats.org/officeDocument/2006/relationships/image" Target="../media/image9.png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10.tiff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12.tiff"/><Relationship Id="rId4" Type="http://schemas.openxmlformats.org/officeDocument/2006/relationships/image" Target="../media/image11.tiff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13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430077" y="2450208"/>
            <a:ext cx="6400800" cy="1809291"/>
          </a:xfrm>
        </p:spPr>
        <p:txBody>
          <a:bodyPr>
            <a:noAutofit/>
          </a:bodyPr>
          <a:lstStyle/>
          <a:p>
            <a:r>
              <a:rPr lang="en-US" sz="22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Laura H Spencer</a:t>
            </a:r>
          </a:p>
          <a:p>
            <a:r>
              <a:rPr lang="en-US" sz="22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Roberts Lab</a:t>
            </a:r>
          </a:p>
          <a:p>
            <a:r>
              <a:rPr lang="en-US" sz="22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School of Aquatic and Fishery Sciences</a:t>
            </a:r>
          </a:p>
          <a:p>
            <a:r>
              <a:rPr lang="en-US" sz="22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University of Washington</a:t>
            </a:r>
          </a:p>
          <a:p>
            <a:r>
              <a:rPr lang="en-US" sz="2200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NSA Triennial, New Orleans 2019</a:t>
            </a:r>
          </a:p>
        </p:txBody>
      </p:sp>
      <p:pic>
        <p:nvPicPr>
          <p:cNvPr id="4" name="Picture 3" descr="Roberts-lab-logo.png"/>
          <p:cNvPicPr>
            <a:picLocks noChangeAspect="1"/>
          </p:cNvPicPr>
          <p:nvPr/>
        </p:nvPicPr>
        <p:blipFill>
          <a:blip r:embed="rId3">
            <a:lum bright="70000" contrast="-70000"/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79145" y="5345380"/>
            <a:ext cx="1612840" cy="1416619"/>
          </a:xfrm>
          <a:prstGeom prst="rect">
            <a:avLst/>
          </a:prstGeom>
        </p:spPr>
      </p:pic>
      <p:pic>
        <p:nvPicPr>
          <p:cNvPr id="5" name="Picture 4" descr="NSF_logo.jpg"/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4373400" y="5433500"/>
            <a:ext cx="1328499" cy="1328499"/>
          </a:xfrm>
          <a:prstGeom prst="rect">
            <a:avLst/>
          </a:prstGeom>
        </p:spPr>
      </p:pic>
      <p:pic>
        <p:nvPicPr>
          <p:cNvPr id="6" name="Picture 5" descr="safs_logo3001.png"/>
          <p:cNvPicPr>
            <a:picLocks noChangeAspect="1"/>
          </p:cNvPicPr>
          <p:nvPr/>
        </p:nvPicPr>
        <p:blipFill>
          <a:blip r:embed="rId5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1828975" y="5433500"/>
            <a:ext cx="804147" cy="1328500"/>
          </a:xfrm>
          <a:prstGeom prst="rect">
            <a:avLst/>
          </a:prstGeom>
        </p:spPr>
      </p:pic>
      <p:pic>
        <p:nvPicPr>
          <p:cNvPr id="7" name="Picture 6"/>
          <p:cNvPicPr>
            <a:picLocks noChangeAspect="1"/>
          </p:cNvPicPr>
          <p:nvPr/>
        </p:nvPicPr>
        <p:blipFill>
          <a:blip r:embed="rId6"/>
          <a:stretch>
            <a:fillRect/>
          </a:stretch>
        </p:blipFill>
        <p:spPr>
          <a:xfrm>
            <a:off x="6379743" y="5303527"/>
            <a:ext cx="1859477" cy="779233"/>
          </a:xfrm>
          <a:prstGeom prst="rect">
            <a:avLst/>
          </a:prstGeom>
        </p:spPr>
      </p:pic>
      <p:pic>
        <p:nvPicPr>
          <p:cNvPr id="8" name="Picture 7"/>
          <p:cNvPicPr>
            <a:picLocks noChangeAspect="1"/>
          </p:cNvPicPr>
          <p:nvPr/>
        </p:nvPicPr>
        <p:blipFill>
          <a:blip r:embed="rId7"/>
          <a:stretch>
            <a:fillRect/>
          </a:stretch>
        </p:blipFill>
        <p:spPr>
          <a:xfrm>
            <a:off x="2807039" y="5433500"/>
            <a:ext cx="1385147" cy="1385147"/>
          </a:xfrm>
          <a:prstGeom prst="rect">
            <a:avLst/>
          </a:prstGeom>
        </p:spPr>
      </p:pic>
      <p:pic>
        <p:nvPicPr>
          <p:cNvPr id="9" name="Picture 8"/>
          <p:cNvPicPr>
            <a:picLocks noChangeAspect="1"/>
          </p:cNvPicPr>
          <p:nvPr/>
        </p:nvPicPr>
        <p:blipFill>
          <a:blip r:embed="rId8"/>
          <a:stretch>
            <a:fillRect/>
          </a:stretch>
        </p:blipFill>
        <p:spPr>
          <a:xfrm>
            <a:off x="5847263" y="6147108"/>
            <a:ext cx="3086751" cy="614891"/>
          </a:xfrm>
          <a:prstGeom prst="rect">
            <a:avLst/>
          </a:prstGeom>
        </p:spPr>
      </p:pic>
      <p:sp>
        <p:nvSpPr>
          <p:cNvPr id="10" name="Title 1">
            <a:extLst>
              <a:ext uri="{FF2B5EF4-FFF2-40B4-BE49-F238E27FC236}">
                <a16:creationId xmlns:a16="http://schemas.microsoft.com/office/drawing/2014/main" id="{47D8F4C6-49D8-8D43-9C06-3C8CDC4997F0}"/>
              </a:ext>
            </a:extLst>
          </p:cNvPr>
          <p:cNvSpPr txBox="1">
            <a:spLocks/>
          </p:cNvSpPr>
          <p:nvPr/>
        </p:nvSpPr>
        <p:spPr>
          <a:xfrm>
            <a:off x="1" y="226415"/>
            <a:ext cx="9144000" cy="1328500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2900" cap="small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Parental low pH exposure affects reproduction &amp; larval gene expression in the Olympia oyster</a:t>
            </a:r>
          </a:p>
        </p:txBody>
      </p:sp>
    </p:spTree>
    <p:extLst>
      <p:ext uri="{BB962C8B-B14F-4D97-AF65-F5344CB8AC3E}">
        <p14:creationId xmlns:p14="http://schemas.microsoft.com/office/powerpoint/2010/main" val="65013055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402517" y="2433892"/>
            <a:ext cx="8133702" cy="3645715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r>
              <a:rPr lang="en-US" sz="260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Negative direct effects on larvae </a:t>
            </a:r>
            <a:endParaRPr lang="en-US" sz="2600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ea typeface="Wingdings"/>
              <a:cs typeface="Arial" panose="020B0604020202020204" pitchFamily="34" charset="0"/>
              <a:sym typeface="Wingdings"/>
            </a:endParaRPr>
          </a:p>
          <a:p>
            <a:pPr lvl="1"/>
            <a:r>
              <a:rPr lang="en-US" sz="2600" dirty="0"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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 </a:t>
            </a:r>
            <a:r>
              <a:rPr lang="en-US" sz="2600" dirty="0">
                <a:latin typeface="Arial" panose="020B0604020202020204" pitchFamily="34" charset="0"/>
                <a:cs typeface="Arial" panose="020B0604020202020204" pitchFamily="34" charset="0"/>
              </a:rPr>
              <a:t>Larval growth, survival </a:t>
            </a:r>
            <a:r>
              <a:rPr lang="en-US" sz="26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(Hettinger et al. 2013)</a:t>
            </a:r>
          </a:p>
          <a:p>
            <a:pPr marL="457200" lvl="1" indent="0">
              <a:buNone/>
            </a:pPr>
            <a:endParaRPr lang="en-US" sz="2600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  <a:sym typeface="Wingdings"/>
            </a:endParaRPr>
          </a:p>
          <a:p>
            <a:pPr marL="457200" lvl="1" indent="0">
              <a:buNone/>
            </a:pPr>
            <a:r>
              <a:rPr lang="en-US" sz="260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/>
              </a:rPr>
              <a:t>Also evidence of larval tolerance </a:t>
            </a:r>
            <a:endParaRPr lang="en-US" sz="2600" dirty="0">
              <a:solidFill>
                <a:srgbClr val="8EB4E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/>
            <a:r>
              <a:rPr lang="en-US" sz="2600" dirty="0">
                <a:latin typeface="Arial" panose="020B0604020202020204" pitchFamily="34" charset="0"/>
                <a:ea typeface="Wingdings"/>
                <a:cs typeface="Arial" panose="020B0604020202020204" pitchFamily="34" charset="0"/>
                <a:sym typeface="Wingdings"/>
              </a:rPr>
              <a:t>No negative effects </a:t>
            </a:r>
            <a:r>
              <a:rPr lang="en-US" sz="2600" dirty="0">
                <a:solidFill>
                  <a:srgbClr val="8EB4E3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(Waldbusser et al. 2016)</a:t>
            </a:r>
          </a:p>
          <a:p>
            <a:pPr lvl="1"/>
            <a:endParaRPr lang="en-US" sz="2600" dirty="0">
              <a:solidFill>
                <a:srgbClr val="8EB4E3"/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sz="260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Why the difference?</a:t>
            </a:r>
          </a:p>
          <a:p>
            <a:endParaRPr lang="en-US" sz="26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822961" y="422483"/>
            <a:ext cx="7713258" cy="1445506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pPr algn="l"/>
            <a:r>
              <a:rPr lang="en-US" sz="3600" cap="small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Ocean acidification, </a:t>
            </a:r>
          </a:p>
          <a:p>
            <a:pPr algn="l"/>
            <a:r>
              <a:rPr lang="en-US" sz="3600" cap="small" dirty="0">
                <a:latin typeface="Arial" panose="020B0604020202020204" pitchFamily="34" charset="0"/>
                <a:ea typeface="Verdana" panose="020B0604030504040204" pitchFamily="34" charset="0"/>
                <a:cs typeface="Arial" panose="020B0604020202020204" pitchFamily="34" charset="0"/>
              </a:rPr>
              <a:t>Olympia oyster</a:t>
            </a:r>
          </a:p>
        </p:txBody>
      </p:sp>
      <p:sp>
        <p:nvSpPr>
          <p:cNvPr id="9" name="Content Placeholder 2">
            <a:extLst>
              <a:ext uri="{FF2B5EF4-FFF2-40B4-BE49-F238E27FC236}">
                <a16:creationId xmlns:a16="http://schemas.microsoft.com/office/drawing/2014/main" id="{46ED2367-0CF0-8947-817A-58D5D8DADFCA}"/>
              </a:ext>
            </a:extLst>
          </p:cNvPr>
          <p:cNvSpPr txBox="1">
            <a:spLocks/>
          </p:cNvSpPr>
          <p:nvPr/>
        </p:nvSpPr>
        <p:spPr>
          <a:xfrm>
            <a:off x="402517" y="4143621"/>
            <a:ext cx="8338966" cy="76440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800" dirty="0">
              <a:latin typeface="Garamond"/>
              <a:cs typeface="Garamond"/>
            </a:endParaRPr>
          </a:p>
        </p:txBody>
      </p:sp>
      <p:sp>
        <p:nvSpPr>
          <p:cNvPr id="14" name="Content Placeholder 2">
            <a:extLst>
              <a:ext uri="{FF2B5EF4-FFF2-40B4-BE49-F238E27FC236}">
                <a16:creationId xmlns:a16="http://schemas.microsoft.com/office/drawing/2014/main" id="{1E43DB6C-8992-E347-B8A2-C9AE5966796A}"/>
              </a:ext>
            </a:extLst>
          </p:cNvPr>
          <p:cNvSpPr txBox="1">
            <a:spLocks/>
          </p:cNvSpPr>
          <p:nvPr/>
        </p:nvSpPr>
        <p:spPr>
          <a:xfrm>
            <a:off x="402517" y="2188350"/>
            <a:ext cx="8389350" cy="3910542"/>
          </a:xfrm>
          <a:prstGeom prst="rect">
            <a:avLst/>
          </a:prstGeom>
          <a:solidFill>
            <a:schemeClr val="bg1"/>
          </a:solidFill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endParaRPr lang="en-US" sz="2600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600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0" indent="0" algn="ctr">
              <a:buNone/>
            </a:pPr>
            <a:r>
              <a:rPr lang="en-US" sz="260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… Parental carryover effect?</a:t>
            </a:r>
          </a:p>
          <a:p>
            <a:endParaRPr lang="en-US" sz="2600" b="1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15" name="Picture 14" descr="IMG_3604.jpg">
            <a:extLst>
              <a:ext uri="{FF2B5EF4-FFF2-40B4-BE49-F238E27FC236}">
                <a16:creationId xmlns:a16="http://schemas.microsoft.com/office/drawing/2014/main" id="{34C7D717-D20A-8E4D-A7C8-45852160C73E}"/>
              </a:ext>
            </a:extLst>
          </p:cNvPr>
          <p:cNvPicPr>
            <a:picLocks noChangeAspect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11278" b="9325"/>
          <a:stretch/>
        </p:blipFill>
        <p:spPr>
          <a:xfrm>
            <a:off x="5361958" y="452229"/>
            <a:ext cx="2858881" cy="170238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075982744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3" end="3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4" end="4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9" fill="hold">
                      <p:stCondLst>
                        <p:cond delay="indefinite"/>
                      </p:stCondLst>
                      <p:childTnLst>
                        <p:par>
                          <p:cTn id="10" fill="hold">
                            <p:stCondLst>
                              <p:cond delay="0"/>
                            </p:stCondLst>
                            <p:childTnLst>
                              <p:par>
                                <p:cTn id="1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>
                                            <p:txEl>
                                              <p:pRg st="6" end="6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3" fill="hold">
                      <p:stCondLst>
                        <p:cond delay="indefinite"/>
                      </p:stCondLst>
                      <p:childTnLst>
                        <p:par>
                          <p:cTn id="14" fill="hold">
                            <p:stCondLst>
                              <p:cond delay="0"/>
                            </p:stCondLst>
                            <p:childTnLst>
                              <p:par>
                                <p:cTn id="1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4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14" grpId="0" animBg="1"/>
    </p:bld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6" name="Picture 25">
            <a:extLst>
              <a:ext uri="{FF2B5EF4-FFF2-40B4-BE49-F238E27FC236}">
                <a16:creationId xmlns:a16="http://schemas.microsoft.com/office/drawing/2014/main" id="{BEF520A4-5B5B-F640-8DD2-BF996712FACF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17392" t="12578" r="34378" b="5118"/>
          <a:stretch/>
        </p:blipFill>
        <p:spPr>
          <a:xfrm rot="10800000">
            <a:off x="0" y="0"/>
            <a:ext cx="3071474" cy="3931132"/>
          </a:xfrm>
          <a:prstGeom prst="rect">
            <a:avLst/>
          </a:prstGeom>
        </p:spPr>
      </p:pic>
      <p:sp>
        <p:nvSpPr>
          <p:cNvPr id="45" name="Content Placeholder 2"/>
          <p:cNvSpPr>
            <a:spLocks noGrp="1"/>
          </p:cNvSpPr>
          <p:nvPr>
            <p:ph idx="1"/>
          </p:nvPr>
        </p:nvSpPr>
        <p:spPr>
          <a:xfrm>
            <a:off x="2786398" y="1981276"/>
            <a:ext cx="6157912" cy="2704607"/>
          </a:xfrm>
        </p:spPr>
        <p:txBody>
          <a:bodyPr>
            <a:noAutofit/>
          </a:bodyPr>
          <a:lstStyle/>
          <a:p>
            <a:pPr marL="457200" lvl="1" indent="0"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457200" lvl="1" indent="0"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Parental exposure can </a:t>
            </a:r>
            <a:r>
              <a:rPr lang="en-US" u="sng" dirty="0">
                <a:latin typeface="Arial" panose="020B0604020202020204" pitchFamily="34" charset="0"/>
                <a:cs typeface="Arial" panose="020B0604020202020204" pitchFamily="34" charset="0"/>
              </a:rPr>
              <a:t>positively</a:t>
            </a: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 influence offspring response to OA </a:t>
            </a:r>
            <a:r>
              <a:rPr lang="en-US" sz="2000" dirty="0">
                <a:solidFill>
                  <a:schemeClr val="bg2">
                    <a:lumMod val="40000"/>
                    <a:lumOff val="6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(e.g. Parker et al. 2012)</a:t>
            </a: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57" name="Title 1"/>
          <p:cNvSpPr txBox="1">
            <a:spLocks/>
          </p:cNvSpPr>
          <p:nvPr/>
        </p:nvSpPr>
        <p:spPr>
          <a:xfrm>
            <a:off x="2986088" y="288117"/>
            <a:ext cx="6157912" cy="1275195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Arial" panose="020B0604020202020204" pitchFamily="34" charset="0"/>
                <a:cs typeface="Arial" panose="020B0604020202020204" pitchFamily="34" charset="0"/>
              </a:rPr>
              <a:t>“Memory” of stress passed on to offspring? </a:t>
            </a:r>
          </a:p>
        </p:txBody>
      </p:sp>
      <p:cxnSp>
        <p:nvCxnSpPr>
          <p:cNvPr id="5" name="Straight Arrow Connector 4">
            <a:extLst>
              <a:ext uri="{FF2B5EF4-FFF2-40B4-BE49-F238E27FC236}">
                <a16:creationId xmlns:a16="http://schemas.microsoft.com/office/drawing/2014/main" id="{8CD2363F-2FB1-A04C-AB2B-C18590BB9C15}"/>
              </a:ext>
            </a:extLst>
          </p:cNvPr>
          <p:cNvCxnSpPr>
            <a:cxnSpLocks/>
          </p:cNvCxnSpPr>
          <p:nvPr/>
        </p:nvCxnSpPr>
        <p:spPr>
          <a:xfrm>
            <a:off x="535579" y="5788781"/>
            <a:ext cx="8146801" cy="0"/>
          </a:xfrm>
          <a:prstGeom prst="straightConnector1">
            <a:avLst/>
          </a:prstGeom>
          <a:ln w="76200" cmpd="sng">
            <a:solidFill>
              <a:srgbClr val="B3B3B3"/>
            </a:solidFill>
            <a:headEnd type="none"/>
            <a:tailEnd type="triangle"/>
          </a:ln>
        </p:spPr>
        <p:style>
          <a:lnRef idx="2">
            <a:schemeClr val="accent1"/>
          </a:lnRef>
          <a:fillRef idx="0">
            <a:schemeClr val="accent1"/>
          </a:fillRef>
          <a:effectRef idx="1">
            <a:schemeClr val="accent1"/>
          </a:effectRef>
          <a:fontRef idx="minor">
            <a:schemeClr val="tx1"/>
          </a:fontRef>
        </p:style>
      </p:cxnSp>
      <p:sp>
        <p:nvSpPr>
          <p:cNvPr id="7" name="Rounded Rectangle 6">
            <a:extLst>
              <a:ext uri="{FF2B5EF4-FFF2-40B4-BE49-F238E27FC236}">
                <a16:creationId xmlns:a16="http://schemas.microsoft.com/office/drawing/2014/main" id="{7DBF4E72-89BE-9942-BCAB-1C546FA70075}"/>
              </a:ext>
            </a:extLst>
          </p:cNvPr>
          <p:cNvSpPr/>
          <p:nvPr/>
        </p:nvSpPr>
        <p:spPr>
          <a:xfrm>
            <a:off x="352701" y="4906492"/>
            <a:ext cx="3630750" cy="656295"/>
          </a:xfrm>
          <a:prstGeom prst="roundRect">
            <a:avLst/>
          </a:prstGeom>
          <a:solidFill>
            <a:schemeClr val="bg2">
              <a:lumMod val="40000"/>
              <a:lumOff val="60000"/>
            </a:schemeClr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in pH treatment </a:t>
            </a:r>
          </a:p>
          <a:p>
            <a:r>
              <a:rPr lang="en-US" sz="15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7 weeks, low pH (7.3) &amp; ambient (7.8)</a:t>
            </a:r>
          </a:p>
        </p:txBody>
      </p:sp>
      <p:sp>
        <p:nvSpPr>
          <p:cNvPr id="8" name="Rounded Rectangle 7">
            <a:extLst>
              <a:ext uri="{FF2B5EF4-FFF2-40B4-BE49-F238E27FC236}">
                <a16:creationId xmlns:a16="http://schemas.microsoft.com/office/drawing/2014/main" id="{5A0A1797-6E35-6740-A7F2-0A4ED32568BF}"/>
              </a:ext>
            </a:extLst>
          </p:cNvPr>
          <p:cNvSpPr/>
          <p:nvPr/>
        </p:nvSpPr>
        <p:spPr>
          <a:xfrm>
            <a:off x="4033202" y="4907964"/>
            <a:ext cx="2233110" cy="654823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Adults conditioned </a:t>
            </a:r>
          </a:p>
          <a:p>
            <a:r>
              <a:rPr lang="en-US" sz="15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4 weeks, ambient pH</a:t>
            </a:r>
          </a:p>
        </p:txBody>
      </p:sp>
      <p:sp>
        <p:nvSpPr>
          <p:cNvPr id="9" name="Rounded Rectangle 8">
            <a:extLst>
              <a:ext uri="{FF2B5EF4-FFF2-40B4-BE49-F238E27FC236}">
                <a16:creationId xmlns:a16="http://schemas.microsoft.com/office/drawing/2014/main" id="{1313D74F-CBCF-194F-8013-78F88AD68623}"/>
              </a:ext>
            </a:extLst>
          </p:cNvPr>
          <p:cNvSpPr/>
          <p:nvPr/>
        </p:nvSpPr>
        <p:spPr>
          <a:xfrm>
            <a:off x="6348045" y="4906492"/>
            <a:ext cx="2478028" cy="654823"/>
          </a:xfrm>
          <a:prstGeom prst="roundRect">
            <a:avLst/>
          </a:prstGeom>
          <a:solidFill>
            <a:srgbClr val="B3B3B3"/>
          </a:solidFill>
          <a:ln>
            <a:noFill/>
          </a:ln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r>
              <a:rPr lang="en-US" sz="1500" b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Larvae collected </a:t>
            </a:r>
          </a:p>
          <a:p>
            <a:r>
              <a:rPr lang="en-US" sz="1500" b="1" i="1" dirty="0">
                <a:solidFill>
                  <a:schemeClr val="bg1"/>
                </a:solidFill>
                <a:latin typeface="Arial" panose="020B0604020202020204" pitchFamily="34" charset="0"/>
                <a:cs typeface="Arial" panose="020B0604020202020204" pitchFamily="34" charset="0"/>
              </a:rPr>
              <a:t>9 weeks, ambient pH</a:t>
            </a:r>
          </a:p>
        </p:txBody>
      </p:sp>
      <p:pic>
        <p:nvPicPr>
          <p:cNvPr id="17" name="Picture 16">
            <a:extLst>
              <a:ext uri="{FF2B5EF4-FFF2-40B4-BE49-F238E27FC236}">
                <a16:creationId xmlns:a16="http://schemas.microsoft.com/office/drawing/2014/main" id="{CE4A40C2-6FBC-5646-BC40-C3E53F5357D8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7000"/>
                    </a14:imgEffect>
                    <a14:imgEffect>
                      <a14:brightnessContrast bright="100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3255990" y="4304805"/>
            <a:ext cx="846910" cy="846910"/>
          </a:xfrm>
          <a:prstGeom prst="rect">
            <a:avLst/>
          </a:prstGeom>
        </p:spPr>
      </p:pic>
      <p:pic>
        <p:nvPicPr>
          <p:cNvPr id="23" name="Picture 22">
            <a:extLst>
              <a:ext uri="{FF2B5EF4-FFF2-40B4-BE49-F238E27FC236}">
                <a16:creationId xmlns:a16="http://schemas.microsoft.com/office/drawing/2014/main" id="{F14DB4C0-C589-C042-81AF-E37D5DD30EA7}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BEBA8EAE-BF5A-486C-A8C5-ECC9F3942E4B}">
                <a14:imgProps xmlns:a14="http://schemas.microsoft.com/office/drawing/2010/main">
                  <a14:imgLayer r:embed="rId5">
                    <a14:imgEffect>
                      <a14:saturation sat="67000"/>
                    </a14:imgEffect>
                    <a14:imgEffect>
                      <a14:brightnessContrast bright="100000" contrast="11000"/>
                    </a14:imgEffect>
                  </a14:imgLayer>
                </a14:imgProps>
              </a:ext>
            </a:extLst>
          </a:blip>
          <a:stretch>
            <a:fillRect/>
          </a:stretch>
        </p:blipFill>
        <p:spPr>
          <a:xfrm>
            <a:off x="7969455" y="4304805"/>
            <a:ext cx="846910" cy="846910"/>
          </a:xfrm>
          <a:prstGeom prst="rect">
            <a:avLst/>
          </a:prstGeom>
        </p:spPr>
      </p:pic>
      <p:sp>
        <p:nvSpPr>
          <p:cNvPr id="19" name="Donut 18">
            <a:extLst>
              <a:ext uri="{FF2B5EF4-FFF2-40B4-BE49-F238E27FC236}">
                <a16:creationId xmlns:a16="http://schemas.microsoft.com/office/drawing/2014/main" id="{32572BAB-7921-3042-B3C1-35A4B3B0A796}"/>
              </a:ext>
            </a:extLst>
          </p:cNvPr>
          <p:cNvSpPr/>
          <p:nvPr/>
        </p:nvSpPr>
        <p:spPr>
          <a:xfrm>
            <a:off x="6266311" y="3791307"/>
            <a:ext cx="2727749" cy="2526230"/>
          </a:xfrm>
          <a:prstGeom prst="donut">
            <a:avLst>
              <a:gd name="adj" fmla="val 2482"/>
            </a:avLst>
          </a:prstGeom>
          <a:solidFill>
            <a:srgbClr val="C00000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solidFill>
                <a:schemeClr val="tx1"/>
              </a:solidFill>
            </a:endParaRPr>
          </a:p>
        </p:txBody>
      </p:sp>
    </p:spTree>
    <p:extLst>
      <p:ext uri="{BB962C8B-B14F-4D97-AF65-F5344CB8AC3E}">
        <p14:creationId xmlns:p14="http://schemas.microsoft.com/office/powerpoint/2010/main" val="26046578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1" fill="hold">
                      <p:stCondLst>
                        <p:cond delay="indefinite"/>
                      </p:stCondLst>
                      <p:childTnLst>
                        <p:par>
                          <p:cTn id="12" fill="hold">
                            <p:stCondLst>
                              <p:cond delay="0"/>
                            </p:stCondLst>
                            <p:childTnLst>
                              <p:par>
                                <p:cTn id="13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5" fill="hold">
                      <p:stCondLst>
                        <p:cond delay="indefinite"/>
                      </p:stCondLst>
                      <p:childTnLst>
                        <p:par>
                          <p:cTn id="16" fill="hold">
                            <p:stCondLst>
                              <p:cond delay="0"/>
                            </p:stCondLst>
                            <p:childTnLst>
                              <p:par>
                                <p:cTn id="1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19" fill="hold">
                      <p:stCondLst>
                        <p:cond delay="indefinite"/>
                      </p:stCondLst>
                      <p:childTnLst>
                        <p:par>
                          <p:cTn id="20" fill="hold">
                            <p:stCondLst>
                              <p:cond delay="0"/>
                            </p:stCondLst>
                            <p:childTnLst>
                              <p:par>
                                <p:cTn id="21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2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7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23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4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25" fill="hold">
                      <p:stCondLst>
                        <p:cond delay="indefinite"/>
                      </p:stCondLst>
                      <p:childTnLst>
                        <p:par>
                          <p:cTn id="26" fill="hold">
                            <p:stCondLst>
                              <p:cond delay="0"/>
                            </p:stCondLst>
                            <p:childTnLst>
                              <p:par>
                                <p:cTn id="27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2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7" grpId="0" animBg="1"/>
      <p:bldP spid="8" grpId="0" animBg="1"/>
      <p:bldP spid="9" grpId="0" animBg="1"/>
      <p:bldP spid="19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" name="Picture 1">
            <a:extLst>
              <a:ext uri="{FF2B5EF4-FFF2-40B4-BE49-F238E27FC236}">
                <a16:creationId xmlns:a16="http://schemas.microsoft.com/office/drawing/2014/main" id="{56168169-5EB5-DD4B-B07F-2FDB93B86540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t="20246" b="20963"/>
          <a:stretch/>
        </p:blipFill>
        <p:spPr>
          <a:xfrm>
            <a:off x="6051544" y="1921334"/>
            <a:ext cx="2002422" cy="338656"/>
          </a:xfrm>
          <a:prstGeom prst="rect">
            <a:avLst/>
          </a:prstGeom>
        </p:spPr>
      </p:pic>
      <p:sp>
        <p:nvSpPr>
          <p:cNvPr id="7" name="Title 1">
            <a:extLst>
              <a:ext uri="{FF2B5EF4-FFF2-40B4-BE49-F238E27FC236}">
                <a16:creationId xmlns:a16="http://schemas.microsoft.com/office/drawing/2014/main" id="{F212C5EE-120B-7141-9829-2F6D53126D5E}"/>
              </a:ext>
            </a:extLst>
          </p:cNvPr>
          <p:cNvSpPr txBox="1">
            <a:spLocks/>
          </p:cNvSpPr>
          <p:nvPr/>
        </p:nvSpPr>
        <p:spPr>
          <a:xfrm>
            <a:off x="1113185" y="231578"/>
            <a:ext cx="6618703" cy="992566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 defTabSz="914400" rtl="0" eaLnBrk="1" latinLnBrk="0" hangingPunct="1">
              <a:spcBef>
                <a:spcPct val="0"/>
              </a:spcBef>
              <a:buNone/>
              <a:defRPr sz="4400" kern="1200">
                <a:solidFill>
                  <a:schemeClr val="tx1"/>
                </a:solidFill>
                <a:latin typeface="+mj-lt"/>
                <a:ea typeface="+mj-ea"/>
                <a:cs typeface="+mj-cs"/>
              </a:defRPr>
            </a:lvl1pPr>
          </a:lstStyle>
          <a:p>
            <a:r>
              <a:rPr lang="en-US" sz="3600" cap="small" dirty="0">
                <a:latin typeface="Arial" panose="020B0604020202020204" pitchFamily="34" charset="0"/>
                <a:cs typeface="Arial" panose="020B0604020202020204" pitchFamily="34" charset="0"/>
              </a:rPr>
              <a:t>Parental pH exposure alters larval physiology</a:t>
            </a:r>
          </a:p>
        </p:txBody>
      </p:sp>
      <p:pic>
        <p:nvPicPr>
          <p:cNvPr id="13" name="Picture 12">
            <a:extLst>
              <a:ext uri="{FF2B5EF4-FFF2-40B4-BE49-F238E27FC236}">
                <a16:creationId xmlns:a16="http://schemas.microsoft.com/office/drawing/2014/main" id="{AE53A592-E529-2E4F-9097-A28747F44C93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t="14501"/>
          <a:stretch/>
        </p:blipFill>
        <p:spPr>
          <a:xfrm>
            <a:off x="5172077" y="2722172"/>
            <a:ext cx="3807791" cy="3400320"/>
          </a:xfrm>
          <a:prstGeom prst="rect">
            <a:avLst/>
          </a:prstGeom>
        </p:spPr>
      </p:pic>
      <p:sp>
        <p:nvSpPr>
          <p:cNvPr id="20" name="TextBox 19">
            <a:extLst>
              <a:ext uri="{FF2B5EF4-FFF2-40B4-BE49-F238E27FC236}">
                <a16:creationId xmlns:a16="http://schemas.microsoft.com/office/drawing/2014/main" id="{D28C11C0-0B35-BD49-9BE2-4B962A14CEB5}"/>
              </a:ext>
            </a:extLst>
          </p:cNvPr>
          <p:cNvSpPr txBox="1"/>
          <p:nvPr/>
        </p:nvSpPr>
        <p:spPr>
          <a:xfrm>
            <a:off x="193085" y="1939158"/>
            <a:ext cx="4872037" cy="3916457"/>
          </a:xfrm>
          <a:prstGeom prst="rect">
            <a:avLst/>
          </a:prstGeom>
          <a:noFill/>
        </p:spPr>
        <p:txBody>
          <a:bodyPr wrap="square" rtlCol="0">
            <a:spAutoFit/>
          </a:bodyPr>
          <a:lstStyle/>
          <a:p>
            <a:pPr algn="ctr"/>
            <a:r>
              <a:rPr lang="en-US" sz="2400" b="1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RNA sequenced using </a:t>
            </a:r>
            <a:r>
              <a:rPr lang="en-US" sz="2400" b="1" dirty="0" err="1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QuantSeq</a:t>
            </a:r>
            <a:endParaRPr lang="en-US" sz="2400" b="1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endParaRPr lang="en-US" sz="2400" b="1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>
              <a:spcAft>
                <a:spcPts val="600"/>
              </a:spcAft>
            </a:pPr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Processes affected by </a:t>
            </a:r>
            <a:r>
              <a:rPr lang="en-US" sz="2400" u="sng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parental</a:t>
            </a:r>
            <a:r>
              <a:rPr lang="en-US" sz="2400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pH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Aerobic respiration </a:t>
            </a: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  <a:sym typeface="Wingdings" pitchFamily="2" charset="2"/>
              </a:rPr>
              <a:t> </a:t>
            </a:r>
            <a:endParaRPr lang="en-US" sz="2000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Cytoskeleton</a:t>
            </a:r>
            <a:endParaRPr lang="en-US" dirty="0">
              <a:solidFill>
                <a:schemeClr val="tx1">
                  <a:lumMod val="95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DNA repair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Translation </a:t>
            </a:r>
          </a:p>
          <a:p>
            <a:pPr marL="285750" indent="-285750">
              <a:spcBef>
                <a:spcPts val="300"/>
              </a:spcBef>
              <a:spcAft>
                <a:spcPts val="300"/>
              </a:spcAft>
              <a:buFont typeface="Arial" panose="020B0604020202020204" pitchFamily="34" charset="0"/>
              <a:buChar char="•"/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Protein transport 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0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 </a:t>
            </a:r>
          </a:p>
        </p:txBody>
      </p:sp>
      <p:sp>
        <p:nvSpPr>
          <p:cNvPr id="21" name="Freeform 20">
            <a:extLst>
              <a:ext uri="{FF2B5EF4-FFF2-40B4-BE49-F238E27FC236}">
                <a16:creationId xmlns:a16="http://schemas.microsoft.com/office/drawing/2014/main" id="{633C44B6-2B42-1E4A-A159-7679671A08EA}"/>
              </a:ext>
            </a:extLst>
          </p:cNvPr>
          <p:cNvSpPr/>
          <p:nvPr/>
        </p:nvSpPr>
        <p:spPr>
          <a:xfrm>
            <a:off x="6781562" y="2793244"/>
            <a:ext cx="2189458" cy="1637829"/>
          </a:xfrm>
          <a:custGeom>
            <a:avLst/>
            <a:gdLst>
              <a:gd name="connsiteX0" fmla="*/ 0 w 2141317"/>
              <a:gd name="connsiteY0" fmla="*/ 104172 h 1643605"/>
              <a:gd name="connsiteX1" fmla="*/ 486137 w 2141317"/>
              <a:gd name="connsiteY1" fmla="*/ 1504708 h 1643605"/>
              <a:gd name="connsiteX2" fmla="*/ 1169043 w 2141317"/>
              <a:gd name="connsiteY2" fmla="*/ 1643605 h 1643605"/>
              <a:gd name="connsiteX3" fmla="*/ 2141317 w 2141317"/>
              <a:gd name="connsiteY3" fmla="*/ 1018572 h 1643605"/>
              <a:gd name="connsiteX4" fmla="*/ 2095018 w 2141317"/>
              <a:gd name="connsiteY4" fmla="*/ 752354 h 1643605"/>
              <a:gd name="connsiteX5" fmla="*/ 347241 w 2141317"/>
              <a:gd name="connsiteY5" fmla="*/ 0 h 1643605"/>
              <a:gd name="connsiteX6" fmla="*/ 0 w 2141317"/>
              <a:gd name="connsiteY6" fmla="*/ 104172 h 164360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2141317" h="1643605">
                <a:moveTo>
                  <a:pt x="0" y="104172"/>
                </a:moveTo>
                <a:lnTo>
                  <a:pt x="486137" y="1504708"/>
                </a:lnTo>
                <a:lnTo>
                  <a:pt x="1169043" y="1643605"/>
                </a:lnTo>
                <a:lnTo>
                  <a:pt x="2141317" y="1018572"/>
                </a:lnTo>
                <a:lnTo>
                  <a:pt x="2095018" y="752354"/>
                </a:lnTo>
                <a:lnTo>
                  <a:pt x="347241" y="0"/>
                </a:lnTo>
                <a:lnTo>
                  <a:pt x="0" y="104172"/>
                </a:lnTo>
                <a:close/>
              </a:path>
            </a:pathLst>
          </a:custGeom>
          <a:solidFill>
            <a:schemeClr val="accent1">
              <a:alpha val="21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22" name="Freeform 21">
            <a:extLst>
              <a:ext uri="{FF2B5EF4-FFF2-40B4-BE49-F238E27FC236}">
                <a16:creationId xmlns:a16="http://schemas.microsoft.com/office/drawing/2014/main" id="{1592E9DD-BCCC-1B4A-9002-6AC036E0C6BF}"/>
              </a:ext>
            </a:extLst>
          </p:cNvPr>
          <p:cNvSpPr/>
          <p:nvPr/>
        </p:nvSpPr>
        <p:spPr>
          <a:xfrm>
            <a:off x="5475646" y="3544877"/>
            <a:ext cx="2130282" cy="2214531"/>
          </a:xfrm>
          <a:custGeom>
            <a:avLst/>
            <a:gdLst>
              <a:gd name="connsiteX0" fmla="*/ 1111170 w 2083443"/>
              <a:gd name="connsiteY0" fmla="*/ 0 h 2222339"/>
              <a:gd name="connsiteX1" fmla="*/ 2083443 w 2083443"/>
              <a:gd name="connsiteY1" fmla="*/ 2060293 h 2222339"/>
              <a:gd name="connsiteX2" fmla="*/ 2083443 w 2083443"/>
              <a:gd name="connsiteY2" fmla="*/ 2199189 h 2222339"/>
              <a:gd name="connsiteX3" fmla="*/ 1331089 w 2083443"/>
              <a:gd name="connsiteY3" fmla="*/ 2222339 h 2222339"/>
              <a:gd name="connsiteX4" fmla="*/ 0 w 2083443"/>
              <a:gd name="connsiteY4" fmla="*/ 509286 h 2222339"/>
              <a:gd name="connsiteX5" fmla="*/ 69448 w 2083443"/>
              <a:gd name="connsiteY5" fmla="*/ 324091 h 2222339"/>
              <a:gd name="connsiteX6" fmla="*/ 1006997 w 2083443"/>
              <a:gd name="connsiteY6" fmla="*/ 0 h 2222339"/>
              <a:gd name="connsiteX7" fmla="*/ 1111170 w 2083443"/>
              <a:gd name="connsiteY7" fmla="*/ 0 h 222233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</a:cxnLst>
            <a:rect l="l" t="t" r="r" b="b"/>
            <a:pathLst>
              <a:path w="2083443" h="2222339">
                <a:moveTo>
                  <a:pt x="1111170" y="0"/>
                </a:moveTo>
                <a:lnTo>
                  <a:pt x="2083443" y="2060293"/>
                </a:lnTo>
                <a:lnTo>
                  <a:pt x="2083443" y="2199189"/>
                </a:lnTo>
                <a:lnTo>
                  <a:pt x="1331089" y="2222339"/>
                </a:lnTo>
                <a:lnTo>
                  <a:pt x="0" y="509286"/>
                </a:lnTo>
                <a:lnTo>
                  <a:pt x="69448" y="324091"/>
                </a:lnTo>
                <a:lnTo>
                  <a:pt x="1006997" y="0"/>
                </a:lnTo>
                <a:lnTo>
                  <a:pt x="1111170" y="0"/>
                </a:lnTo>
                <a:close/>
              </a:path>
            </a:pathLst>
          </a:custGeom>
          <a:solidFill>
            <a:schemeClr val="bg1">
              <a:lumMod val="75000"/>
              <a:lumOff val="25000"/>
              <a:alpha val="33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23" name="Picture 22">
            <a:extLst>
              <a:ext uri="{FF2B5EF4-FFF2-40B4-BE49-F238E27FC236}">
                <a16:creationId xmlns:a16="http://schemas.microsoft.com/office/drawing/2014/main" id="{DCEEF1D8-127E-AD42-BC9C-E00652F177E0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r="10593"/>
          <a:stretch/>
        </p:blipFill>
        <p:spPr>
          <a:xfrm>
            <a:off x="-3682001" y="1302614"/>
            <a:ext cx="3517670" cy="4918057"/>
          </a:xfrm>
          <a:prstGeom prst="rect">
            <a:avLst/>
          </a:prstGeom>
        </p:spPr>
      </p:pic>
      <p:sp>
        <p:nvSpPr>
          <p:cNvPr id="25" name="TextBox 24">
            <a:extLst>
              <a:ext uri="{FF2B5EF4-FFF2-40B4-BE49-F238E27FC236}">
                <a16:creationId xmlns:a16="http://schemas.microsoft.com/office/drawing/2014/main" id="{4937CE51-E99A-554D-9C7C-18B452E1E888}"/>
              </a:ext>
            </a:extLst>
          </p:cNvPr>
          <p:cNvSpPr txBox="1"/>
          <p:nvPr/>
        </p:nvSpPr>
        <p:spPr>
          <a:xfrm>
            <a:off x="6051544" y="1597612"/>
            <a:ext cx="2002410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Parental pH</a:t>
            </a:r>
          </a:p>
        </p:txBody>
      </p:sp>
      <p:sp>
        <p:nvSpPr>
          <p:cNvPr id="33" name="TextBox 32">
            <a:extLst>
              <a:ext uri="{FF2B5EF4-FFF2-40B4-BE49-F238E27FC236}">
                <a16:creationId xmlns:a16="http://schemas.microsoft.com/office/drawing/2014/main" id="{E38DFB79-3DA7-AC4B-B7C1-E413490249BD}"/>
              </a:ext>
            </a:extLst>
          </p:cNvPr>
          <p:cNvSpPr txBox="1"/>
          <p:nvPr/>
        </p:nvSpPr>
        <p:spPr>
          <a:xfrm>
            <a:off x="5172077" y="2323909"/>
            <a:ext cx="3799661" cy="338554"/>
          </a:xfrm>
          <a:prstGeom prst="rect">
            <a:avLst/>
          </a:prstGeom>
          <a:solidFill>
            <a:schemeClr val="tx1"/>
          </a:solidFill>
        </p:spPr>
        <p:txBody>
          <a:bodyPr wrap="square" rtlCol="0">
            <a:spAutoFit/>
          </a:bodyPr>
          <a:lstStyle/>
          <a:p>
            <a:pPr algn="ctr"/>
            <a:r>
              <a:rPr lang="en-US" sz="1600" dirty="0">
                <a:solidFill>
                  <a:schemeClr val="bg1">
                    <a:lumMod val="85000"/>
                    <a:lumOff val="1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PCA Biplot, larval gene counts </a:t>
            </a:r>
          </a:p>
        </p:txBody>
      </p:sp>
    </p:spTree>
    <p:extLst>
      <p:ext uri="{BB962C8B-B14F-4D97-AF65-F5344CB8AC3E}">
        <p14:creationId xmlns:p14="http://schemas.microsoft.com/office/powerpoint/2010/main" val="4284288802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2958358" y="331347"/>
            <a:ext cx="5700532" cy="1143000"/>
          </a:xfrm>
        </p:spPr>
        <p:txBody>
          <a:bodyPr>
            <a:normAutofit/>
          </a:bodyPr>
          <a:lstStyle/>
          <a:p>
            <a:r>
              <a:rPr lang="en-US" sz="3600" cap="small" dirty="0">
                <a:latin typeface="Arial" panose="020B0604020202020204" pitchFamily="34" charset="0"/>
                <a:cs typeface="Arial" panose="020B0604020202020204" pitchFamily="34" charset="0"/>
              </a:rPr>
              <a:t>What does this mean?</a:t>
            </a:r>
          </a:p>
        </p:txBody>
      </p:sp>
      <p:sp>
        <p:nvSpPr>
          <p:cNvPr id="6" name="Content Placeholder 2">
            <a:extLst>
              <a:ext uri="{FF2B5EF4-FFF2-40B4-BE49-F238E27FC236}">
                <a16:creationId xmlns:a16="http://schemas.microsoft.com/office/drawing/2014/main" id="{562E2CCF-C518-5A4F-9B2D-CBB54B6AF87A}"/>
              </a:ext>
            </a:extLst>
          </p:cNvPr>
          <p:cNvSpPr txBox="1">
            <a:spLocks/>
          </p:cNvSpPr>
          <p:nvPr/>
        </p:nvSpPr>
        <p:spPr>
          <a:xfrm>
            <a:off x="2610081" y="1629115"/>
            <a:ext cx="6219594" cy="3921935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>
            <a:lvl1pPr marL="342900" indent="-3429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32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742950" indent="-28575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143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600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–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0574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»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5146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9718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4290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886200" indent="-228600" algn="l" defTabSz="914400" rtl="0" eaLnBrk="1" latinLnBrk="0" hangingPunct="1">
              <a:spcBef>
                <a:spcPct val="20000"/>
              </a:spcBef>
              <a:buFont typeface="Arial" pitchFamily="34" charset="0"/>
              <a:buChar char="•"/>
              <a:defRPr sz="20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457200" lvl="1" indent="0">
              <a:buFont typeface="Arial" pitchFamily="34" charset="0"/>
              <a:buNone/>
            </a:pPr>
            <a:r>
              <a:rPr lang="en-US" dirty="0">
                <a:latin typeface="Arial" panose="020B0604020202020204" pitchFamily="34" charset="0"/>
                <a:cs typeface="Arial" panose="020B0604020202020204" pitchFamily="34" charset="0"/>
              </a:rPr>
              <a:t>Parental pH exposure alters larval physiology … </a:t>
            </a:r>
          </a:p>
          <a:p>
            <a:pPr marL="457200" lvl="1" indent="0">
              <a:buFont typeface="Arial" pitchFamily="34" charset="0"/>
              <a:buNone/>
            </a:pPr>
            <a:endParaRPr lang="en-US" dirty="0">
              <a:latin typeface="Arial" panose="020B0604020202020204" pitchFamily="34" charset="0"/>
              <a:cs typeface="Arial" panose="020B0604020202020204" pitchFamily="34" charset="0"/>
            </a:endParaRPr>
          </a:p>
          <a:p>
            <a:pPr lvl="1">
              <a:spcBef>
                <a:spcPts val="1800"/>
              </a:spcBef>
              <a:buFontTx/>
              <a:buChar char="-"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Future generations more capable of surviving in low pH world? </a:t>
            </a:r>
          </a:p>
          <a:p>
            <a:pPr lvl="1">
              <a:spcBef>
                <a:spcPts val="1800"/>
              </a:spcBef>
              <a:buFontTx/>
              <a:buChar char="-"/>
            </a:pPr>
            <a:r>
              <a:rPr lang="en-US" dirty="0">
                <a:solidFill>
                  <a:schemeClr val="bg2">
                    <a:lumMod val="60000"/>
                    <a:lumOff val="40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Broodstock handling &amp; history important</a:t>
            </a:r>
          </a:p>
          <a:p>
            <a:pPr lvl="1">
              <a:spcBef>
                <a:spcPts val="1800"/>
              </a:spcBef>
              <a:buFontTx/>
              <a:buChar char="-"/>
            </a:pPr>
            <a:endParaRPr lang="en-US" dirty="0">
              <a:solidFill>
                <a:schemeClr val="bg2">
                  <a:lumMod val="60000"/>
                  <a:lumOff val="40000"/>
                </a:schemeClr>
              </a:solidFill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sp>
        <p:nvSpPr>
          <p:cNvPr id="4" name="Rectangle 3">
            <a:extLst>
              <a:ext uri="{FF2B5EF4-FFF2-40B4-BE49-F238E27FC236}">
                <a16:creationId xmlns:a16="http://schemas.microsoft.com/office/drawing/2014/main" id="{0E4BD033-4F1D-8F4F-A80B-944523FFB36C}"/>
              </a:ext>
            </a:extLst>
          </p:cNvPr>
          <p:cNvSpPr/>
          <p:nvPr/>
        </p:nvSpPr>
        <p:spPr>
          <a:xfrm>
            <a:off x="414338" y="5699351"/>
            <a:ext cx="8547804" cy="907941"/>
          </a:xfrm>
          <a:prstGeom prst="rect">
            <a:avLst/>
          </a:prstGeom>
        </p:spPr>
        <p:txBody>
          <a:bodyPr wrap="square">
            <a:spAutoFit/>
          </a:bodyPr>
          <a:lstStyle/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Full talk:  	Saturday @ 4:45pm, </a:t>
            </a:r>
          </a:p>
          <a:p>
            <a:pPr>
              <a:spcBef>
                <a:spcPts val="300"/>
              </a:spcBef>
              <a:spcAft>
                <a:spcPts val="300"/>
              </a:spcAft>
            </a:pPr>
            <a:r>
              <a:rPr lang="en-US" sz="2400" dirty="0">
                <a:solidFill>
                  <a:schemeClr val="tx1">
                    <a:lumMod val="95000"/>
                  </a:schemeClr>
                </a:solidFill>
                <a:latin typeface="Arial" panose="020B0604020202020204" pitchFamily="34" charset="0"/>
                <a:cs typeface="Arial" panose="020B0604020202020204" pitchFamily="34" charset="0"/>
              </a:rPr>
              <a:t>		Mollusc Restoration Session in Balcony</a:t>
            </a:r>
            <a:endParaRPr lang="en-US" sz="2400" dirty="0">
              <a:latin typeface="Arial" panose="020B0604020202020204" pitchFamily="34" charset="0"/>
              <a:cs typeface="Arial" panose="020B0604020202020204" pitchFamily="34" charset="0"/>
            </a:endParaRPr>
          </a:p>
        </p:txBody>
      </p:sp>
      <p:pic>
        <p:nvPicPr>
          <p:cNvPr id="8" name="Picture 7">
            <a:extLst>
              <a:ext uri="{FF2B5EF4-FFF2-40B4-BE49-F238E27FC236}">
                <a16:creationId xmlns:a16="http://schemas.microsoft.com/office/drawing/2014/main" id="{0CB505F3-94FD-0A4A-95E2-6B197CF091AC}"/>
              </a:ext>
            </a:extLst>
          </p:cNvPr>
          <p:cNvPicPr>
            <a:picLocks noChangeAspect="1"/>
          </p:cNvPicPr>
          <p:nvPr/>
        </p:nvPicPr>
        <p:blipFill rotWithShape="1">
          <a:blip r:embed="rId3"/>
          <a:srcRect l="35996" r="14238" b="731"/>
          <a:stretch/>
        </p:blipFill>
        <p:spPr>
          <a:xfrm>
            <a:off x="0" y="0"/>
            <a:ext cx="2610081" cy="390484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851192495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0" end="0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  <p:par>
                                <p:cTn id="7" presetID="1" presetClass="entr" presetSubtype="0" fill="hold" nodeType="with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8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">
                                            <p:txEl>
                                              <p:pRg st="1" end="1"/>
                                            </p:txEl>
                                          </p:spTgt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 Black 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shade val="51000"/>
                <a:satMod val="130000"/>
              </a:schemeClr>
            </a:gs>
            <a:gs pos="80000">
              <a:schemeClr val="phClr">
                <a:shade val="93000"/>
                <a:satMod val="130000"/>
              </a:schemeClr>
            </a:gs>
            <a:gs pos="100000">
              <a:schemeClr val="phClr">
                <a:shade val="94000"/>
                <a:satMod val="135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 Black .thmx</Template>
  <TotalTime>56455</TotalTime>
  <Words>419</Words>
  <Application>Microsoft Macintosh PowerPoint</Application>
  <PresentationFormat>On-screen Show (4:3)</PresentationFormat>
  <Paragraphs>71</Paragraphs>
  <Slides>5</Slides>
  <Notes>5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5</vt:i4>
      </vt:variant>
    </vt:vector>
  </HeadingPairs>
  <TitlesOfParts>
    <vt:vector size="9" baseType="lpstr">
      <vt:lpstr>Arial</vt:lpstr>
      <vt:lpstr>Calibri</vt:lpstr>
      <vt:lpstr>Garamond</vt:lpstr>
      <vt:lpstr> Black </vt:lpstr>
      <vt:lpstr>PowerPoint Presentation</vt:lpstr>
      <vt:lpstr>PowerPoint Presentation</vt:lpstr>
      <vt:lpstr>PowerPoint Presentation</vt:lpstr>
      <vt:lpstr>PowerPoint Presentation</vt:lpstr>
      <vt:lpstr>What does this mean?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Parental pH exposure, carry-over effects, Olympia oyster</dc:title>
  <dc:creator>Laura Spencer</dc:creator>
  <cp:lastModifiedBy>Laura H Spencer</cp:lastModifiedBy>
  <cp:revision>315</cp:revision>
  <dcterms:created xsi:type="dcterms:W3CDTF">2018-08-20T00:21:18Z</dcterms:created>
  <dcterms:modified xsi:type="dcterms:W3CDTF">2019-03-08T14:19:13Z</dcterms:modified>
</cp:coreProperties>
</file>